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9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1" r:id="rId44"/>
    <p:sldId id="302" r:id="rId45"/>
    <p:sldId id="303" r:id="rId46"/>
    <p:sldId id="304" r:id="rId47"/>
    <p:sldId id="305" r:id="rId48"/>
    <p:sldId id="260" r:id="rId49"/>
    <p:sldId id="306" r:id="rId50"/>
    <p:sldId id="307" r:id="rId5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295" autoAdjust="0"/>
  </p:normalViewPr>
  <p:slideViewPr>
    <p:cSldViewPr snapToGrid="0">
      <p:cViewPr varScale="1">
        <p:scale>
          <a:sx n="45" d="100"/>
          <a:sy n="45" d="100"/>
        </p:scale>
        <p:origin x="103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B3F52-30D4-4BDE-873E-DC4CEF69719C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DD62B-BC5A-4F4E-834C-340A5D90A1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69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 everyone, the paper I’m </a:t>
            </a:r>
            <a:r>
              <a:rPr lang="en-US" altLang="zh-CN" dirty="0" err="1"/>
              <a:t>gonna</a:t>
            </a:r>
            <a:r>
              <a:rPr lang="en-US" altLang="zh-CN" dirty="0"/>
              <a:t> talk about is “Equilibrium fast trading”. It is a paper using economic model to explain the value created by fast traders and the corresponding cost.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33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710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845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46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764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82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026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78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 , I’m </a:t>
            </a:r>
            <a:r>
              <a:rPr lang="en-US" altLang="zh-CN" dirty="0" err="1"/>
              <a:t>gonna</a:t>
            </a:r>
            <a:r>
              <a:rPr lang="en-US" altLang="zh-CN" dirty="0"/>
              <a:t> talk about the agenda.</a:t>
            </a:r>
          </a:p>
          <a:p>
            <a:r>
              <a:rPr lang="en-US" altLang="zh-CN" dirty="0"/>
              <a:t>Second, how to build the model</a:t>
            </a:r>
          </a:p>
          <a:p>
            <a:r>
              <a:rPr lang="en-US" altLang="zh-CN" dirty="0"/>
              <a:t>Third, with a fixed alpha, a parameter measures the percentage of fast traders, what will the equilibrium be</a:t>
            </a:r>
          </a:p>
          <a:p>
            <a:r>
              <a:rPr lang="en-US" altLang="zh-CN" dirty="0"/>
              <a:t>Forth, what is equilibrium alpha</a:t>
            </a:r>
          </a:p>
          <a:p>
            <a:r>
              <a:rPr lang="en-US" altLang="zh-CN" dirty="0"/>
              <a:t>Fifth, what is the social optimum and how can we achieve that social optimum by intervention</a:t>
            </a:r>
          </a:p>
          <a:p>
            <a:r>
              <a:rPr lang="en-US" altLang="zh-CN" dirty="0"/>
              <a:t>Last but not least, my personal view of this paper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97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Smarter routers: compare quotes across different trading venues and allocate their orders accordingly</a:t>
            </a:r>
          </a:p>
          <a:p>
            <a:r>
              <a:rPr lang="en-US" altLang="zh-CN" dirty="0"/>
              <a:t>Colocation rights: get fast access to the exchange data</a:t>
            </a:r>
          </a:p>
          <a:p>
            <a:r>
              <a:rPr lang="en-US" altLang="zh-CN" dirty="0"/>
              <a:t>High speed connection: the length of fiber optic </a:t>
            </a:r>
            <a:r>
              <a:rPr lang="en-US" altLang="zh-CN" dirty="0" err="1"/>
              <a:t>caples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88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1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86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65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44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D62B-BC5A-4F4E-834C-340A5D90A16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6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1E7E87-17A0-4D80-A79F-56451058C7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Equilibrium fast trading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4A84F3B-117D-4A8A-BFBE-EC4D24187B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By Bruno </a:t>
            </a:r>
            <a:r>
              <a:rPr lang="en-US" altLang="zh-CN" dirty="0" err="1"/>
              <a:t>Biais</a:t>
            </a:r>
            <a:r>
              <a:rPr lang="en-US" altLang="zh-CN" dirty="0"/>
              <a:t>, Thierry </a:t>
            </a:r>
            <a:r>
              <a:rPr lang="en-US" altLang="zh-CN" dirty="0" err="1"/>
              <a:t>Focault</a:t>
            </a:r>
            <a:r>
              <a:rPr lang="en-US" altLang="zh-CN" dirty="0"/>
              <a:t>, Sophie </a:t>
            </a:r>
            <a:r>
              <a:rPr lang="en-US" altLang="zh-CN" dirty="0" err="1"/>
              <a:t>Moinas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Presented by </a:t>
            </a:r>
            <a:r>
              <a:rPr lang="en-US" altLang="zh-CN" dirty="0" err="1"/>
              <a:t>Zongyu</a:t>
            </a:r>
            <a:r>
              <a:rPr lang="en-US" altLang="zh-CN" dirty="0"/>
              <a:t> Cai</a:t>
            </a:r>
          </a:p>
          <a:p>
            <a:r>
              <a:rPr lang="en-US" altLang="zh-CN" dirty="0"/>
              <a:t>Instructed by Phil </a:t>
            </a:r>
            <a:r>
              <a:rPr lang="en-US" altLang="zh-CN" dirty="0" err="1"/>
              <a:t>Dybivg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2968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D1EA3-280C-4A54-ABC5-68D4F0C4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Slow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70D4064-88A8-471B-BF7C-E019BBD35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7336" y="2906264"/>
            <a:ext cx="4318532" cy="12108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3D9305F-8015-4A83-979E-97315513E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02" y="1837770"/>
            <a:ext cx="7772932" cy="92141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A809C57-6836-4487-9C90-8C6660A7F5E1}"/>
              </a:ext>
            </a:extLst>
          </p:cNvPr>
          <p:cNvSpPr txBox="1"/>
          <p:nvPr/>
        </p:nvSpPr>
        <p:spPr>
          <a:xfrm>
            <a:off x="1134002" y="3136612"/>
            <a:ext cx="4182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Stationary level </a:t>
            </a:r>
            <a:endParaRPr lang="zh-CN" altLang="en-US" sz="3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D2E02A2-438C-48DD-81A7-63EDB994378E}"/>
              </a:ext>
            </a:extLst>
          </p:cNvPr>
          <p:cNvSpPr txBox="1"/>
          <p:nvPr/>
        </p:nvSpPr>
        <p:spPr>
          <a:xfrm>
            <a:off x="1134002" y="4334933"/>
            <a:ext cx="10753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Stationary regime:</a:t>
            </a:r>
          </a:p>
          <a:p>
            <a:endParaRPr lang="en-US" altLang="zh-CN" sz="3200" dirty="0"/>
          </a:p>
          <a:p>
            <a:r>
              <a:rPr lang="en-US" altLang="zh-CN" sz="3200" dirty="0"/>
              <a:t>                                                       of slow institutions find quotes</a:t>
            </a:r>
            <a:endParaRPr lang="zh-CN" altLang="en-US" sz="3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693A588-8C3D-4237-AD3E-5AC287559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02" y="5137572"/>
            <a:ext cx="4707032" cy="7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5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F1CBCD-99FD-4A04-822F-A3D4D197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38" y="1018084"/>
            <a:ext cx="8990324" cy="1691250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34FC6C8-E28F-4B21-9834-76A0491A44A5}"/>
              </a:ext>
            </a:extLst>
          </p:cNvPr>
          <p:cNvCxnSpPr/>
          <p:nvPr/>
        </p:nvCxnSpPr>
        <p:spPr>
          <a:xfrm>
            <a:off x="3014133" y="2743202"/>
            <a:ext cx="30818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18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5523413-BA56-41A8-9362-50D429427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579" y="1056402"/>
            <a:ext cx="8907488" cy="45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7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168305-7BF1-422C-8DC9-A0073A682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72" y="1755931"/>
            <a:ext cx="8720067" cy="28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A4C0A2-6CA1-4419-BBD7-C274DE5F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Trading – stationary symmetric </a:t>
            </a:r>
            <a:r>
              <a:rPr lang="en-US" altLang="zh-CN" dirty="0" err="1"/>
              <a:t>equilibra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CF6492-9062-458F-952D-567C92E89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252" y="1690688"/>
            <a:ext cx="7072548" cy="43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9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8F559E-C535-48C1-BE97-465FB280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Market maker, Bid-ask spread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CCD610-90B8-40A6-8390-2EB5F67C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Risk-neutral market maker, zero private valuation for the asset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BAA171-3DE7-4AE7-9D15-F950AC39A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467" y="2524959"/>
            <a:ext cx="7780867" cy="34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5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DDC37B-EA1B-4D5D-A9A1-BD4A7973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AC78F8-F822-4D5C-907E-52E32BADF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3FBBC8-6D6D-4613-B033-EE8B47176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232"/>
            <a:ext cx="11934592" cy="57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CC5047-F791-4799-8DBD-1A90DD22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with given alpha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A73BEB5-F0DE-4BB9-8719-DDBC51650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5721" y="1690688"/>
            <a:ext cx="8485387" cy="295577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EEC7A03-BEA1-4420-9E8F-EE7E18983C59}"/>
              </a:ext>
            </a:extLst>
          </p:cNvPr>
          <p:cNvSpPr txBox="1"/>
          <p:nvPr/>
        </p:nvSpPr>
        <p:spPr>
          <a:xfrm>
            <a:off x="397933" y="5220757"/>
            <a:ext cx="1208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Gross profit of a market maker   vs    the adverse selection</a:t>
            </a:r>
            <a:endParaRPr lang="zh-CN" altLang="en-US" sz="2800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5FD091B-D7EC-4418-B5A5-E8982B832C18}"/>
              </a:ext>
            </a:extLst>
          </p:cNvPr>
          <p:cNvCxnSpPr/>
          <p:nvPr/>
        </p:nvCxnSpPr>
        <p:spPr>
          <a:xfrm flipH="1">
            <a:off x="2777067" y="4646460"/>
            <a:ext cx="237066" cy="57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D119A5B-D198-4C16-A798-6C1FCA658091}"/>
              </a:ext>
            </a:extLst>
          </p:cNvPr>
          <p:cNvCxnSpPr/>
          <p:nvPr/>
        </p:nvCxnSpPr>
        <p:spPr>
          <a:xfrm>
            <a:off x="6841067" y="4646460"/>
            <a:ext cx="270933" cy="57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05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50732-1EA6-46C6-8ADC-953B9FAB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with given alpha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81A129-3A4D-46BB-B8ED-6D8D0DBBCD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But 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b="0" dirty="0"/>
                  <a:t> exist ?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81A129-3A4D-46BB-B8ED-6D8D0DBBCD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D319B64-7877-45BA-8BD5-4E2C734D2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19814"/>
            <a:ext cx="10092326" cy="311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3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2EE4D1-C388-44D7-9EAC-326DD699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with given alpha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F00EEF-2CAB-4801-80F7-BB7E5629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45BBC0-5AE9-4D7A-AF4C-3D7F38BA1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04" y="1419225"/>
            <a:ext cx="9921679" cy="17344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655487-6AB7-44E7-9811-38BCB831E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769" y="3037461"/>
            <a:ext cx="6445082" cy="3820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98C7CCD-4819-4310-ADD0-1FDB1A41E370}"/>
                  </a:ext>
                </a:extLst>
              </p:cNvPr>
              <p:cNvSpPr txBox="1"/>
              <p:nvPr/>
            </p:nvSpPr>
            <p:spPr>
              <a:xfrm>
                <a:off x="7839886" y="3541923"/>
                <a:ext cx="565598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Multiple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800" b="0" dirty="0"/>
                  <a:t> </a:t>
                </a:r>
                <a:r>
                  <a:rPr lang="en-US" altLang="zh-CN" sz="2800" b="0" dirty="0"/>
                  <a:t>?</a:t>
                </a:r>
              </a:p>
              <a:p>
                <a:endParaRPr lang="en-US" altLang="zh-CN" sz="2800" b="0" dirty="0"/>
              </a:p>
              <a:p>
                <a:r>
                  <a:rPr lang="en-US" altLang="zh-CN" sz="2800" dirty="0"/>
                  <a:t>Choose the minimum</a:t>
                </a:r>
              </a:p>
              <a:p>
                <a:endParaRPr lang="en-US" altLang="zh-CN" sz="2800" dirty="0"/>
              </a:p>
              <a:p>
                <a:r>
                  <a:rPr lang="en-US" altLang="zh-CN" sz="2800" b="0" dirty="0"/>
                  <a:t>Cannot be profitably undercut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98C7CCD-4819-4310-ADD0-1FDB1A41E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886" y="3541923"/>
                <a:ext cx="5655980" cy="2246769"/>
              </a:xfrm>
              <a:prstGeom prst="rect">
                <a:avLst/>
              </a:prstGeom>
              <a:blipFill>
                <a:blip r:embed="rId5"/>
                <a:stretch>
                  <a:fillRect l="-2155" t="-2439" b="-67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24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AE8AA-7B15-4CD3-95DE-94B93339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98CD56-1209-47A9-A28C-D12D5960A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Model</a:t>
            </a:r>
          </a:p>
          <a:p>
            <a:r>
              <a:rPr lang="en-US" altLang="zh-CN" dirty="0"/>
              <a:t>Equilibrium allocations and prices – fix alpha</a:t>
            </a:r>
          </a:p>
          <a:p>
            <a:r>
              <a:rPr lang="en-US" altLang="zh-CN" dirty="0"/>
              <a:t>Equilibrium investment in fast technology – endogenize alpha</a:t>
            </a:r>
          </a:p>
          <a:p>
            <a:r>
              <a:rPr lang="en-US" altLang="zh-CN" dirty="0"/>
              <a:t>Social optimum and policy intervention</a:t>
            </a:r>
          </a:p>
          <a:p>
            <a:r>
              <a:rPr lang="en-US" altLang="zh-CN" dirty="0"/>
              <a:t>Conclusion</a:t>
            </a:r>
          </a:p>
          <a:p>
            <a:r>
              <a:rPr lang="en-US" altLang="zh-CN" dirty="0"/>
              <a:t>Personal view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4577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7682D1-CB44-4463-B4A0-FE345130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with given alpha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F491E5-8498-4AE5-BE3E-FEB2C5E03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51FAEB-3878-4C5F-B4F9-1BE2FEA0C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95520"/>
            <a:ext cx="9812249" cy="1717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FD53A7-A79B-4A6A-ADEE-66C60C4DD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37" y="1961092"/>
            <a:ext cx="9921679" cy="17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5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A6923-DF44-4812-927C-D4205AC2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with given alpha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514E730-8B01-4255-B113-A3B7F98B9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9800" y="1384002"/>
            <a:ext cx="9254067" cy="19196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FA882C-2C25-40B5-B9C7-50382125C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466" y="3222144"/>
            <a:ext cx="5702015" cy="36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6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A673B-9284-4B18-BC2A-362BE19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Trading volume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0BDC30A-18BD-4EC2-A0FC-6C2E949A2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910" y="1973334"/>
            <a:ext cx="7166356" cy="291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83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A673B-9284-4B18-BC2A-362BE19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Trading volume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2308284-D5BC-4F3E-B75B-13E1D214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0D0CB2-4F7D-4E8B-8176-B20F461FC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545" y="1825624"/>
            <a:ext cx="7353859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15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A673B-9284-4B18-BC2A-362BE19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Trading volume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68AA8D-FE32-404B-B5F6-0932583C6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66" y="1588743"/>
            <a:ext cx="9049067" cy="210160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8DB7BEB-47FE-46FC-B680-413244F0B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317241"/>
            <a:ext cx="7064229" cy="952016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3B2B28A-ACF3-48A8-987B-B848087EE963}"/>
              </a:ext>
            </a:extLst>
          </p:cNvPr>
          <p:cNvCxnSpPr/>
          <p:nvPr/>
        </p:nvCxnSpPr>
        <p:spPr>
          <a:xfrm flipH="1">
            <a:off x="2946400" y="2914306"/>
            <a:ext cx="1286933" cy="1166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FC30DB2-1447-4D3E-873F-A3C60B919B97}"/>
              </a:ext>
            </a:extLst>
          </p:cNvPr>
          <p:cNvCxnSpPr/>
          <p:nvPr/>
        </p:nvCxnSpPr>
        <p:spPr>
          <a:xfrm>
            <a:off x="7902429" y="2914306"/>
            <a:ext cx="1444771" cy="77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098D50F-CD82-4F72-B41E-C8274AB210D0}"/>
              </a:ext>
            </a:extLst>
          </p:cNvPr>
          <p:cNvCxnSpPr/>
          <p:nvPr/>
        </p:nvCxnSpPr>
        <p:spPr>
          <a:xfrm>
            <a:off x="6704547" y="3429000"/>
            <a:ext cx="2185453" cy="148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07087421-7B76-43F5-9B3D-2C9C885D5840}"/>
              </a:ext>
            </a:extLst>
          </p:cNvPr>
          <p:cNvSpPr txBox="1"/>
          <p:nvPr/>
        </p:nvSpPr>
        <p:spPr>
          <a:xfrm>
            <a:off x="9601200" y="36903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Trigger trading</a:t>
            </a:r>
            <a:endParaRPr lang="zh-CN" altLang="en-US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E421ACD-9DB6-4645-8FB3-D6808E513F8B}"/>
              </a:ext>
            </a:extLst>
          </p:cNvPr>
          <p:cNvSpPr txBox="1"/>
          <p:nvPr/>
        </p:nvSpPr>
        <p:spPr>
          <a:xfrm>
            <a:off x="8980725" y="4793249"/>
            <a:ext cx="321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Prevent trading</a:t>
            </a:r>
            <a:endParaRPr lang="zh-CN" altLang="en-US" sz="28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D656AD-9F07-4372-97FC-64F7DA85D733}"/>
              </a:ext>
            </a:extLst>
          </p:cNvPr>
          <p:cNvSpPr txBox="1"/>
          <p:nvPr/>
        </p:nvSpPr>
        <p:spPr>
          <a:xfrm>
            <a:off x="1439334" y="5793683"/>
            <a:ext cx="1015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More efficient search, Advanced information on cash flows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40740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A673B-9284-4B18-BC2A-362BE19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Trading volume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6447BF-77CE-459D-8307-DEBFB340F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608" y="2594138"/>
            <a:ext cx="8782297" cy="255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25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A673B-9284-4B18-BC2A-362BE19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Trading volume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2308284-D5BC-4F3E-B75B-13E1D214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59300F-A98F-40D5-B390-163765481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25" y="2598748"/>
            <a:ext cx="6269741" cy="34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38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A673B-9284-4B18-BC2A-362BE19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investment – find alpha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201C19E-8DC1-4658-A4B9-C06C9BE52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590" y="1690688"/>
            <a:ext cx="7633978" cy="24918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A4D99D-41FA-44F6-896F-9201BFC3B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724" y="4182533"/>
            <a:ext cx="7387343" cy="1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10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A673B-9284-4B18-BC2A-362BE19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investment – find alpha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105B73-CE47-4B7A-982B-CE0EE5426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315" y="1876955"/>
            <a:ext cx="7009193" cy="3626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AD6BC4-BA48-445E-9955-07A6059BEAAB}"/>
                  </a:ext>
                </a:extLst>
              </p:cNvPr>
              <p:cNvSpPr txBox="1"/>
              <p:nvPr/>
            </p:nvSpPr>
            <p:spPr>
              <a:xfrm>
                <a:off x="1608667" y="5892800"/>
                <a:ext cx="10210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400" b="0" dirty="0"/>
                  <a:t> reflect delay cost. The cost is high when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400" b="0" dirty="0"/>
                  <a:t> is high, 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b="0" dirty="0"/>
                  <a:t> is small, 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400" b="0" dirty="0"/>
                  <a:t> is small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AD6BC4-BA48-445E-9955-07A6059BE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7" y="5892800"/>
                <a:ext cx="10210800" cy="461665"/>
              </a:xfrm>
              <a:prstGeom prst="rect">
                <a:avLst/>
              </a:prstGeom>
              <a:blipFill>
                <a:blip r:embed="rId4"/>
                <a:stretch>
                  <a:fillRect l="-179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94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A673B-9284-4B18-BC2A-362BE19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investment – find alpha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5BE5651-F1E9-44F9-B91A-FCD29764B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95" y="2276210"/>
            <a:ext cx="8100680" cy="23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2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10BA48-3EDF-4FB5-B233-45637991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3EF07F-E148-4D64-A932-4CEAEBAB0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Investors must process very large amounts of information, in particular about trades and quotes, across different trading venues</a:t>
            </a:r>
          </a:p>
          <a:p>
            <a:r>
              <a:rPr lang="en-US" altLang="zh-CN" dirty="0"/>
              <a:t>Timely collection is difficult and delayed in execution is costly</a:t>
            </a:r>
          </a:p>
          <a:p>
            <a:r>
              <a:rPr lang="en-US" altLang="zh-CN" dirty="0"/>
              <a:t>How to reduce – invest in fast trading technologies, </a:t>
            </a:r>
          </a:p>
          <a:p>
            <a:pPr marL="0" indent="0">
              <a:buNone/>
            </a:pPr>
            <a:r>
              <a:rPr lang="en-US" altLang="zh-CN" dirty="0"/>
              <a:t>   smarter routers, colocation rights, high speed connections</a:t>
            </a:r>
          </a:p>
          <a:p>
            <a:r>
              <a:rPr lang="en-US" altLang="zh-CN" dirty="0"/>
              <a:t>The information advantage generates adverse selection costs for other market participants – information asymmetry</a:t>
            </a:r>
          </a:p>
          <a:p>
            <a:pPr marL="0" indent="0">
              <a:buNone/>
            </a:pPr>
            <a:r>
              <a:rPr lang="en-US" altLang="zh-CN" dirty="0"/>
              <a:t>   adverse selection costs: fast traders enlarge the bid-ask spread.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0931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A673B-9284-4B18-BC2A-362BE19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investment – find alpha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4FECD4-2C6F-47D4-B78C-4E264C587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37" y="1911636"/>
            <a:ext cx="8439996" cy="34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9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9C02B6-7BCF-4C04-B923-ECECC603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Substitutablity</a:t>
            </a:r>
            <a:r>
              <a:rPr lang="en-US" altLang="zh-CN" dirty="0"/>
              <a:t> or complementarity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A59304-F440-4405-BFB9-C1DFAF893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Substitute: apple and </a:t>
            </a:r>
            <a:r>
              <a:rPr lang="en-US" altLang="zh-CN" dirty="0" err="1"/>
              <a:t>banan</a:t>
            </a:r>
            <a:endParaRPr lang="en-US" altLang="zh-CN" dirty="0"/>
          </a:p>
          <a:p>
            <a:r>
              <a:rPr lang="en-US" altLang="zh-CN" dirty="0"/>
              <a:t>Complementary: chicken and beer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860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A673B-9284-4B18-BC2A-362BE19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Substitutablity</a:t>
            </a:r>
            <a:r>
              <a:rPr lang="en-US" altLang="zh-CN" dirty="0"/>
              <a:t> or complementarity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4B6F23-8633-48D5-A5A6-8A076B519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20" y="1690688"/>
            <a:ext cx="8044958" cy="300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22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F13A06-B1BC-43B7-A2E7-73C032C0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Substitutablity</a:t>
            </a:r>
            <a:r>
              <a:rPr lang="en-US" altLang="zh-CN" dirty="0"/>
              <a:t> or complementarity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B79C82-E53B-4842-8888-8A46366F4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52" y="1487488"/>
            <a:ext cx="7920414" cy="4640341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7A05B26C-E8E1-420D-AB4A-C722698620B1}"/>
              </a:ext>
            </a:extLst>
          </p:cNvPr>
          <p:cNvCxnSpPr/>
          <p:nvPr/>
        </p:nvCxnSpPr>
        <p:spPr>
          <a:xfrm>
            <a:off x="8331200" y="3132667"/>
            <a:ext cx="1608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07263D3-6382-43DA-A3B7-2B97765E2AC9}"/>
              </a:ext>
            </a:extLst>
          </p:cNvPr>
          <p:cNvSpPr txBox="1"/>
          <p:nvPr/>
        </p:nvSpPr>
        <p:spPr>
          <a:xfrm>
            <a:off x="10261599" y="2871057"/>
            <a:ext cx="218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Arms race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7489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A673B-9284-4B18-BC2A-362BE19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investment – find alpha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F9226E-DB75-4195-B3CE-32B5A6070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11" y="1309688"/>
            <a:ext cx="6633389" cy="47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23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A673B-9284-4B18-BC2A-362BE19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investment – find alpha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D3F9F5-2921-4CFC-B432-FDD8A26BD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86" y="1529894"/>
            <a:ext cx="7572633" cy="13255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BF782CD-C8F2-491D-8EA9-1AC39EC20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3" y="3101196"/>
            <a:ext cx="7416546" cy="31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14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A673B-9284-4B18-BC2A-362BE192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investment – find alpha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9FDADC-5F1D-44BE-B873-10B263B3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78" y="1690688"/>
            <a:ext cx="7500264" cy="14347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B222545-3221-4D2D-9DF2-D9F8417D4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278" y="3016251"/>
            <a:ext cx="784672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4DEFC0-16C2-451B-8CA7-254F84D4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investment – find alpha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7EB4BB-8451-4E7E-A520-9B9CE2D5B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866992-A2CD-45E5-A01A-83D6DF7DD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93" y="1690688"/>
            <a:ext cx="7920414" cy="464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63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FDD6C-493F-44F2-B5A5-A5328C0D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Social optimum and policy intervention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1E051F-33A0-4976-9202-B9DC11810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85818A-834F-4A55-9464-79D47A2EC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583" y="1972072"/>
            <a:ext cx="7780296" cy="29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78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FDD6C-493F-44F2-B5A5-A5328C0D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Social optimum and policy intervention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1E051F-33A0-4976-9202-B9DC11810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7F842B-73E7-4628-864A-03429E7EA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48" y="2279891"/>
            <a:ext cx="7451775" cy="28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7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DC79E-535B-4AE7-B26D-0C4C271A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0B9BC3-B7C7-462A-A1A5-75892B121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60" y="1499334"/>
            <a:ext cx="9854821" cy="33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96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BC7102-3791-42BE-963D-8D7845E7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Social optimum and policy intervention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D2579F-2698-40D1-BC2D-C1A01F818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B8DEEA-5CCA-4464-9ADB-676FACEC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98" y="2103438"/>
            <a:ext cx="866712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08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D8ECC8-C224-4016-B8F7-2344D444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030955-FCB6-409A-B477-EDECD9882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BD762B-62D1-4079-88D4-8BAE08576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03" y="879102"/>
            <a:ext cx="9120563" cy="5443278"/>
          </a:xfrm>
          <a:prstGeom prst="rect">
            <a:avLst/>
          </a:prstGeom>
        </p:spPr>
      </p:pic>
      <p:sp>
        <p:nvSpPr>
          <p:cNvPr id="6" name="星形: 五角 5">
            <a:extLst>
              <a:ext uri="{FF2B5EF4-FFF2-40B4-BE49-F238E27FC236}">
                <a16:creationId xmlns:a16="http://schemas.microsoft.com/office/drawing/2014/main" id="{64905EC8-5034-4EFA-80B4-5FD9BD37466E}"/>
              </a:ext>
            </a:extLst>
          </p:cNvPr>
          <p:cNvSpPr/>
          <p:nvPr/>
        </p:nvSpPr>
        <p:spPr>
          <a:xfrm>
            <a:off x="9635067" y="5249333"/>
            <a:ext cx="558800" cy="5588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星形: 五角 6">
            <a:extLst>
              <a:ext uri="{FF2B5EF4-FFF2-40B4-BE49-F238E27FC236}">
                <a16:creationId xmlns:a16="http://schemas.microsoft.com/office/drawing/2014/main" id="{D94451C0-B163-4C71-8E7E-2D7F5C989206}"/>
              </a:ext>
            </a:extLst>
          </p:cNvPr>
          <p:cNvSpPr/>
          <p:nvPr/>
        </p:nvSpPr>
        <p:spPr>
          <a:xfrm>
            <a:off x="9508067" y="1216554"/>
            <a:ext cx="558800" cy="5588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星形: 五角 7">
            <a:extLst>
              <a:ext uri="{FF2B5EF4-FFF2-40B4-BE49-F238E27FC236}">
                <a16:creationId xmlns:a16="http://schemas.microsoft.com/office/drawing/2014/main" id="{2B60E7DD-E7E2-422F-809B-7D8D0D6CCC7D}"/>
              </a:ext>
            </a:extLst>
          </p:cNvPr>
          <p:cNvSpPr/>
          <p:nvPr/>
        </p:nvSpPr>
        <p:spPr>
          <a:xfrm>
            <a:off x="2540000" y="1155274"/>
            <a:ext cx="558800" cy="5588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59B67781-0559-41BF-8330-5C34C107C804}"/>
              </a:ext>
            </a:extLst>
          </p:cNvPr>
          <p:cNvSpPr/>
          <p:nvPr/>
        </p:nvSpPr>
        <p:spPr>
          <a:xfrm>
            <a:off x="4349903" y="861535"/>
            <a:ext cx="558800" cy="5588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07A9B-6D86-45BF-B040-C25BC1B2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Policy response – </a:t>
            </a:r>
            <a:r>
              <a:rPr lang="en-US" altLang="zh-CN" dirty="0" err="1"/>
              <a:t>Pigovian</a:t>
            </a:r>
            <a:r>
              <a:rPr lang="en-US" altLang="zh-CN" dirty="0"/>
              <a:t> taxes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CEDF82-8856-4D8C-9C45-FB866B2A1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Pigovian</a:t>
            </a:r>
            <a:r>
              <a:rPr lang="en-US" altLang="zh-CN" dirty="0"/>
              <a:t> taxes: for example, pollution tax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06A25-EF69-46D9-9E2A-147612560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15" y="2709191"/>
            <a:ext cx="6342551" cy="32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28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07A9B-6D86-45BF-B040-C25BC1B2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Policy response – </a:t>
            </a:r>
            <a:r>
              <a:rPr lang="en-US" altLang="zh-CN" dirty="0" err="1"/>
              <a:t>Pigovian</a:t>
            </a:r>
            <a:r>
              <a:rPr lang="en-US" altLang="zh-CN" dirty="0"/>
              <a:t> taxes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CEDF82-8856-4D8C-9C45-FB866B2A1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67F8DE-08CF-4068-82E9-21118EF2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92" y="2594137"/>
            <a:ext cx="8979480" cy="25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07A9B-6D86-45BF-B040-C25BC1B2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Policy response – </a:t>
            </a:r>
            <a:r>
              <a:rPr lang="en-US" altLang="zh-CN" dirty="0" err="1"/>
              <a:t>Pigovian</a:t>
            </a:r>
            <a:r>
              <a:rPr lang="en-US" altLang="zh-CN" dirty="0"/>
              <a:t> taxes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CEDF82-8856-4D8C-9C45-FB866B2A1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B88462-D976-4F05-BA10-B38F74FA4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864" y="2250794"/>
            <a:ext cx="8013501" cy="32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08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07A9B-6D86-45BF-B040-C25BC1B2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Policy response – Two markets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CEDF82-8856-4D8C-9C45-FB866B2A1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3649AF-8940-47E6-ABB4-99664E4AF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81" y="1690688"/>
            <a:ext cx="7503715" cy="17383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5CDE2F-446F-43FC-B2CF-DA9B1F117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381" y="3623204"/>
            <a:ext cx="7503715" cy="24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70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07A9B-6D86-45BF-B040-C25BC1B2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Policy response – Two markets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CEDF82-8856-4D8C-9C45-FB866B2A1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FE7083-5AEF-43A8-B71B-BE5D775EC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32" y="2276404"/>
            <a:ext cx="8210236" cy="161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43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675A4B-9229-4C7B-BF26-D461B7DB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Policy response – Two markets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A5A40D-AD11-428F-AE3D-89DF75FC3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6C86AB-29C1-45C5-BBCE-E782FC23F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988" y="2629958"/>
            <a:ext cx="7702864" cy="27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3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7E61FE-2EBF-4947-B85F-CE9DA4FA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0BA24-5572-4446-9985-935E24A0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Investment in fast trading tech helps financial institutions cope with market fragmentation. It improves social welfare</a:t>
            </a:r>
          </a:p>
          <a:p>
            <a:r>
              <a:rPr lang="en-US" altLang="zh-CN" dirty="0"/>
              <a:t>Fast trading tech also creates adverse selection cost. It lowers social welfare.</a:t>
            </a:r>
            <a:r>
              <a:rPr lang="zh-CN" altLang="en-US" dirty="0"/>
              <a:t> </a:t>
            </a:r>
            <a:r>
              <a:rPr lang="en-US" altLang="zh-CN" dirty="0"/>
              <a:t>Thus,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generates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negative</a:t>
            </a:r>
            <a:r>
              <a:rPr lang="zh-CN" altLang="en-US" dirty="0"/>
              <a:t> </a:t>
            </a:r>
            <a:r>
              <a:rPr lang="en-US" altLang="zh-CN" dirty="0"/>
              <a:t>externality</a:t>
            </a:r>
          </a:p>
          <a:p>
            <a:r>
              <a:rPr lang="en-US" altLang="zh-CN" dirty="0"/>
              <a:t>Complements – arms race</a:t>
            </a:r>
          </a:p>
          <a:p>
            <a:r>
              <a:rPr lang="en-US" altLang="zh-CN" dirty="0"/>
              <a:t>Slow-only market: improve social welfare, but not the maximum</a:t>
            </a:r>
          </a:p>
          <a:p>
            <a:r>
              <a:rPr lang="en-US" altLang="zh-CN" dirty="0" err="1"/>
              <a:t>Pigovian</a:t>
            </a:r>
            <a:r>
              <a:rPr lang="en-US" altLang="zh-CN" dirty="0"/>
              <a:t> tax: social optimal level</a:t>
            </a:r>
          </a:p>
        </p:txBody>
      </p:sp>
    </p:spTree>
    <p:extLst>
      <p:ext uri="{BB962C8B-B14F-4D97-AF65-F5344CB8AC3E}">
        <p14:creationId xmlns:p14="http://schemas.microsoft.com/office/powerpoint/2010/main" val="1919973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B1D2E-3B44-437E-8A96-81FDB235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My view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BDF10E0-B05C-4C30-8E92-D4D184890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3600" b="1" dirty="0"/>
                  <a:t>Advantages:</a:t>
                </a:r>
              </a:p>
              <a:p>
                <a:r>
                  <a:rPr lang="en-US" altLang="zh-CN" dirty="0"/>
                  <a:t>Intuitively, it explains the value and cost created by fast trading tech</a:t>
                </a:r>
              </a:p>
              <a:p>
                <a:r>
                  <a:rPr lang="en-US" altLang="zh-CN" dirty="0"/>
                  <a:t>The model is simple but useful</a:t>
                </a:r>
              </a:p>
              <a:p>
                <a:pPr marL="0" indent="0">
                  <a:buNone/>
                </a:pPr>
                <a:r>
                  <a:rPr lang="en-US" altLang="zh-CN" sz="3600" b="1" dirty="0"/>
                  <a:t>Disadvantages:</a:t>
                </a:r>
              </a:p>
              <a:p>
                <a:r>
                  <a:rPr lang="en-US" altLang="zh-CN" dirty="0"/>
                  <a:t>The assumptions are strong. Like,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</a:t>
                </a:r>
                <a:r>
                  <a:rPr lang="en-US" altLang="zh-CN" dirty="0" err="1"/>
                  <a:t>i.i.d</a:t>
                </a:r>
                <a:r>
                  <a:rPr lang="en-US" altLang="zh-CN" dirty="0"/>
                  <a:t> and symmetrical around 0</a:t>
                </a:r>
              </a:p>
              <a:p>
                <a:r>
                  <a:rPr lang="en-US" altLang="zh-CN" dirty="0"/>
                  <a:t>Slow traders and fast traders may focus on different valuation. But in this paper, the only difference is the price impact caused by fast traders.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BDF10E0-B05C-4C30-8E92-D4D184890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77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>
            <a:extLst>
              <a:ext uri="{FF2B5EF4-FFF2-40B4-BE49-F238E27FC236}">
                <a16:creationId xmlns:a16="http://schemas.microsoft.com/office/drawing/2014/main" id="{8B2CF046-5AAF-4B77-8AE7-5439844B20EF}"/>
              </a:ext>
            </a:extLst>
          </p:cNvPr>
          <p:cNvSpPr/>
          <p:nvPr/>
        </p:nvSpPr>
        <p:spPr>
          <a:xfrm>
            <a:off x="8856126" y="3297200"/>
            <a:ext cx="2658534" cy="2658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E818A24-F5C9-4399-AAEB-BB716F990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75" y="502011"/>
            <a:ext cx="7924781" cy="28677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703183-13CA-47BC-AFD0-807087803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56" y="3276602"/>
            <a:ext cx="7734618" cy="2890715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A2B08A74-4F9F-47CF-BF07-3D4B845C7BB6}"/>
              </a:ext>
            </a:extLst>
          </p:cNvPr>
          <p:cNvSpPr/>
          <p:nvPr/>
        </p:nvSpPr>
        <p:spPr>
          <a:xfrm>
            <a:off x="8856125" y="287896"/>
            <a:ext cx="2743199" cy="2743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All venues</a:t>
            </a:r>
            <a:endParaRPr lang="zh-CN" altLang="en-US" sz="3200" dirty="0"/>
          </a:p>
        </p:txBody>
      </p:sp>
      <p:sp>
        <p:nvSpPr>
          <p:cNvPr id="11" name="不完整圆 10">
            <a:extLst>
              <a:ext uri="{FF2B5EF4-FFF2-40B4-BE49-F238E27FC236}">
                <a16:creationId xmlns:a16="http://schemas.microsoft.com/office/drawing/2014/main" id="{13DDC6AF-B215-4069-8E67-50C44BF86BEE}"/>
              </a:ext>
            </a:extLst>
          </p:cNvPr>
          <p:cNvSpPr/>
          <p:nvPr/>
        </p:nvSpPr>
        <p:spPr>
          <a:xfrm>
            <a:off x="8845709" y="3276602"/>
            <a:ext cx="2658534" cy="2733596"/>
          </a:xfrm>
          <a:prstGeom prst="pi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03571FB-BD48-4454-8FF8-87AC1F87CCCB}"/>
              </a:ext>
            </a:extLst>
          </p:cNvPr>
          <p:cNvSpPr txBox="1"/>
          <p:nvPr/>
        </p:nvSpPr>
        <p:spPr>
          <a:xfrm>
            <a:off x="10285043" y="3780065"/>
            <a:ext cx="163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liquid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637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632152-43B9-4665-A0B4-83931ECA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My 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55CB5B-66E0-4D47-86EA-C0C3D8C7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Furthermore, the assumption that “once an institution has found a liquid market, it decides optimally whether to trade or not” may not hold for all investors. </a:t>
            </a:r>
          </a:p>
          <a:p>
            <a:r>
              <a:rPr lang="en-US" altLang="zh-CN" dirty="0"/>
              <a:t>Therefore, the paper is talking about the relationship between fastest traders  and traders who are not so fast but still faster than common investors who invest in the long run.</a:t>
            </a:r>
          </a:p>
          <a:p>
            <a:r>
              <a:rPr lang="en-US" altLang="zh-CN" dirty="0"/>
              <a:t>So an important thing is that there are </a:t>
            </a:r>
            <a:r>
              <a:rPr lang="en-US" altLang="zh-CN" i="1" dirty="0"/>
              <a:t>Speed Hierarchies </a:t>
            </a:r>
            <a:r>
              <a:rPr lang="en-US" altLang="zh-CN" dirty="0"/>
              <a:t>in the real world, which will make it more complicated to figure out the relationship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37051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BE01204-F0C3-46B3-9BA3-AFBA526AC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42" y="1401156"/>
            <a:ext cx="7823954" cy="36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9DB08D-5497-41BD-BB95-2DD1B18E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Fast traders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AF0D18-8E12-4AC3-9C7F-8EC67F0DD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Inspect all trading venues instantaneously and find a liquid one with certainty upon arrival</a:t>
                </a:r>
              </a:p>
              <a:p>
                <a:r>
                  <a:rPr lang="en-US" altLang="zh-CN" dirty="0"/>
                  <a:t>Observe prices of other assets with payoffs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r>
                  <a:rPr lang="en-US" altLang="zh-CN" b="0" dirty="0"/>
                  <a:t>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AF0D18-8E12-4AC3-9C7F-8EC67F0DD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FB290A3F-B5FF-4B99-A436-2FD7AC5C95D2}"/>
              </a:ext>
            </a:extLst>
          </p:cNvPr>
          <p:cNvSpPr/>
          <p:nvPr/>
        </p:nvSpPr>
        <p:spPr>
          <a:xfrm>
            <a:off x="4605867" y="3518429"/>
            <a:ext cx="2658534" cy="2658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/>
              <a:t>fast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9992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9DB08D-5497-41BD-BB95-2DD1B18E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Slow traders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AF0D18-8E12-4AC3-9C7F-8EC67F0DD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Inspect only one trading venue within one period</a:t>
                </a:r>
              </a:p>
              <a:p>
                <a:r>
                  <a:rPr lang="en-US" altLang="zh-CN" dirty="0"/>
                  <a:t>Randomly choose one to inspect</a:t>
                </a:r>
              </a:p>
              <a:p>
                <a:r>
                  <a:rPr lang="en-US" altLang="zh-CN" dirty="0"/>
                  <a:t>With probability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dirty="0"/>
                  <a:t>, it is tradable.</a:t>
                </a:r>
              </a:p>
              <a:p>
                <a:r>
                  <a:rPr lang="en-US" altLang="zh-CN" dirty="0"/>
                  <a:t>Do not 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zh-CN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If not find a liquid trading venue, wait(means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keeping slow) until </a:t>
                </a:r>
                <a:r>
                  <a:rPr lang="en-US" altLang="zh-CN" b="0" dirty="0"/>
                  <a:t>the ne</a:t>
                </a:r>
                <a:r>
                  <a:rPr lang="en-US" altLang="zh-CN" dirty="0"/>
                  <a:t>xt period,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AF0D18-8E12-4AC3-9C7F-8EC67F0DD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FB290A3F-B5FF-4B99-A436-2FD7AC5C95D2}"/>
              </a:ext>
            </a:extLst>
          </p:cNvPr>
          <p:cNvSpPr/>
          <p:nvPr/>
        </p:nvSpPr>
        <p:spPr>
          <a:xfrm>
            <a:off x="7859182" y="3414633"/>
            <a:ext cx="2658534" cy="2658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72815EB-2E2E-4B4B-B598-A9AC16EE4FC7}"/>
              </a:ext>
            </a:extLst>
          </p:cNvPr>
          <p:cNvCxnSpPr>
            <a:stCxn id="4" idx="1"/>
          </p:cNvCxnSpPr>
          <p:nvPr/>
        </p:nvCxnSpPr>
        <p:spPr>
          <a:xfrm>
            <a:off x="8248515" y="3803966"/>
            <a:ext cx="931467" cy="1019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不完整圆 8">
            <a:extLst>
              <a:ext uri="{FF2B5EF4-FFF2-40B4-BE49-F238E27FC236}">
                <a16:creationId xmlns:a16="http://schemas.microsoft.com/office/drawing/2014/main" id="{E4FA7F56-401F-4437-A508-0B7A3E7815C4}"/>
              </a:ext>
            </a:extLst>
          </p:cNvPr>
          <p:cNvSpPr/>
          <p:nvPr/>
        </p:nvSpPr>
        <p:spPr>
          <a:xfrm>
            <a:off x="7844365" y="3429000"/>
            <a:ext cx="2658534" cy="2733596"/>
          </a:xfrm>
          <a:prstGeom prst="pi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0C6259-B129-4B53-BF0D-05B8AFC2C87B}"/>
              </a:ext>
            </a:extLst>
          </p:cNvPr>
          <p:cNvSpPr txBox="1"/>
          <p:nvPr/>
        </p:nvSpPr>
        <p:spPr>
          <a:xfrm>
            <a:off x="9283699" y="3932463"/>
            <a:ext cx="163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slow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9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29246-981B-46C2-8FA4-68D85102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Slow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41284C-6E6D-4DD0-90D6-22CB0FDA04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CN" b="0" dirty="0"/>
                  <a:t> is the likelihood of a low institution finally finds a liquid value</a:t>
                </a:r>
              </a:p>
              <a:p>
                <a:endParaRPr lang="en-US" altLang="zh-CN" dirty="0"/>
              </a:p>
              <a:p>
                <a:endParaRPr lang="en-US" altLang="zh-CN" b="0" dirty="0"/>
              </a:p>
              <a:p>
                <a:endParaRPr lang="en-US" altLang="zh-CN" dirty="0"/>
              </a:p>
              <a:p>
                <a:r>
                  <a:rPr lang="en-US" altLang="zh-CN" b="0" dirty="0"/>
                  <a:t>Once an institution has found a liquid market, it decides optimally whether to trade or not.</a:t>
                </a:r>
              </a:p>
              <a:p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b="0" dirty="0"/>
                  <a:t> is the mass of new fast institutions entering the market at each period.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 dirty="0"/>
                  <a:t>is the mass of slow institutions that entered the market before date 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b="0" dirty="0"/>
                  <a:t> and are still in the market at date 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altLang="zh-CN" b="0" dirty="0"/>
              </a:p>
              <a:p>
                <a:endParaRPr lang="en-US" altLang="zh-CN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41284C-6E6D-4DD0-90D6-22CB0FDA0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r="-1623" b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DD55DE9-2EA6-4D88-A695-87799154B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888" y="2387600"/>
            <a:ext cx="8443777" cy="137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1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899</Words>
  <Application>Microsoft Office PowerPoint</Application>
  <PresentationFormat>宽屏</PresentationFormat>
  <Paragraphs>150</Paragraphs>
  <Slides>50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6" baseType="lpstr">
      <vt:lpstr>等线</vt:lpstr>
      <vt:lpstr>Arial</vt:lpstr>
      <vt:lpstr>Calibri</vt:lpstr>
      <vt:lpstr>Calibri Light</vt:lpstr>
      <vt:lpstr>Cambria Math</vt:lpstr>
      <vt:lpstr>Office 主题</vt:lpstr>
      <vt:lpstr>Equilibrium fast trading</vt:lpstr>
      <vt:lpstr>Agenda</vt:lpstr>
      <vt:lpstr>Introduction</vt:lpstr>
      <vt:lpstr>Model</vt:lpstr>
      <vt:lpstr>PowerPoint 演示文稿</vt:lpstr>
      <vt:lpstr>PowerPoint 演示文稿</vt:lpstr>
      <vt:lpstr>Fast traders</vt:lpstr>
      <vt:lpstr>Slow traders</vt:lpstr>
      <vt:lpstr>Slow</vt:lpstr>
      <vt:lpstr>Slow</vt:lpstr>
      <vt:lpstr>PowerPoint 演示文稿</vt:lpstr>
      <vt:lpstr>PowerPoint 演示文稿</vt:lpstr>
      <vt:lpstr>PowerPoint 演示文稿</vt:lpstr>
      <vt:lpstr>Trading – stationary symmetric equilibra</vt:lpstr>
      <vt:lpstr>Market maker, Bid-ask spread</vt:lpstr>
      <vt:lpstr>PowerPoint 演示文稿</vt:lpstr>
      <vt:lpstr>Equilibrium with given alpha</vt:lpstr>
      <vt:lpstr>Equilibrium with given alpha</vt:lpstr>
      <vt:lpstr>Equilibrium with given alpha</vt:lpstr>
      <vt:lpstr>Equilibrium with given alpha</vt:lpstr>
      <vt:lpstr>Equilibrium with given alpha</vt:lpstr>
      <vt:lpstr>Trading volume</vt:lpstr>
      <vt:lpstr>Trading volume</vt:lpstr>
      <vt:lpstr>Trading volume</vt:lpstr>
      <vt:lpstr>Trading volume</vt:lpstr>
      <vt:lpstr>Trading volume</vt:lpstr>
      <vt:lpstr>Equilibrium investment – find alpha</vt:lpstr>
      <vt:lpstr>Equilibrium investment – find alpha</vt:lpstr>
      <vt:lpstr>Equilibrium investment – find alpha</vt:lpstr>
      <vt:lpstr>Equilibrium investment – find alpha</vt:lpstr>
      <vt:lpstr>Substitutablity or complementarity</vt:lpstr>
      <vt:lpstr>Substitutablity or complementarity</vt:lpstr>
      <vt:lpstr>Substitutablity or complementarity</vt:lpstr>
      <vt:lpstr>Equilibrium investment – find alpha</vt:lpstr>
      <vt:lpstr>Equilibrium investment – find alpha</vt:lpstr>
      <vt:lpstr>Equilibrium investment – find alpha</vt:lpstr>
      <vt:lpstr>Equilibrium investment – find alpha</vt:lpstr>
      <vt:lpstr>Social optimum and policy intervention</vt:lpstr>
      <vt:lpstr>Social optimum and policy intervention</vt:lpstr>
      <vt:lpstr>Social optimum and policy intervention</vt:lpstr>
      <vt:lpstr>PowerPoint 演示文稿</vt:lpstr>
      <vt:lpstr>Policy response – Pigovian taxes</vt:lpstr>
      <vt:lpstr>Policy response – Pigovian taxes</vt:lpstr>
      <vt:lpstr>Policy response – Pigovian taxes</vt:lpstr>
      <vt:lpstr>Policy response – Two markets</vt:lpstr>
      <vt:lpstr>Policy response – Two markets</vt:lpstr>
      <vt:lpstr>Policy response – Two markets</vt:lpstr>
      <vt:lpstr>Conclusion</vt:lpstr>
      <vt:lpstr>My view</vt:lpstr>
      <vt:lpstr>My 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Equilibrium fast trading</dc:title>
  <dc:creator>lenovo</dc:creator>
  <cp:lastModifiedBy> </cp:lastModifiedBy>
  <cp:revision>19</cp:revision>
  <dcterms:created xsi:type="dcterms:W3CDTF">2019-09-26T14:52:19Z</dcterms:created>
  <dcterms:modified xsi:type="dcterms:W3CDTF">2019-09-27T03:45:26Z</dcterms:modified>
</cp:coreProperties>
</file>